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/>
    <p:restoredTop sz="94737"/>
  </p:normalViewPr>
  <p:slideViewPr>
    <p:cSldViewPr snapToGrid="0" snapToObjects="1">
      <p:cViewPr>
        <p:scale>
          <a:sx n="136" d="100"/>
          <a:sy n="136" d="100"/>
        </p:scale>
        <p:origin x="-4720" y="-316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30275999" cy="511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0275999" cy="198000"/>
          </a:xfrm>
          <a:prstGeom prst="rect">
            <a:avLst/>
          </a:prstGeom>
          <a:solidFill>
            <a:srgbClr val="1226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98000"/>
            <a:ext cx="30275999" cy="79200"/>
          </a:xfrm>
          <a:prstGeom prst="rect">
            <a:avLst/>
          </a:prstGeom>
          <a:solidFill>
            <a:srgbClr val="AA6E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0" y="5032800"/>
            <a:ext cx="30275999" cy="79200"/>
          </a:xfrm>
          <a:prstGeom prst="rect">
            <a:avLst/>
          </a:prstGeom>
          <a:solidFill>
            <a:srgbClr val="AA6E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0" y="5112000"/>
            <a:ext cx="30275999" cy="144000"/>
          </a:xfrm>
          <a:prstGeom prst="rect">
            <a:avLst/>
          </a:prstGeom>
          <a:solidFill>
            <a:srgbClr val="1226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540000" y="503999"/>
            <a:ext cx="3600000" cy="2340000"/>
          </a:xfrm>
          <a:prstGeom prst="rect">
            <a:avLst/>
          </a:prstGeom>
          <a:solidFill>
            <a:srgbClr val="F0F2F5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540000" y="503999"/>
            <a:ext cx="3600000" cy="234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>
                <a:solidFill>
                  <a:srgbClr val="C8D4DE"/>
                </a:solidFill>
              </a:rPr>
              <a:t>University
Logo</a:t>
            </a:r>
          </a:p>
        </p:txBody>
      </p:sp>
      <p:sp>
        <p:nvSpPr>
          <p:cNvPr id="9" name="Rectangle 8"/>
          <p:cNvSpPr/>
          <p:nvPr/>
        </p:nvSpPr>
        <p:spPr>
          <a:xfrm>
            <a:off x="25920000" y="503999"/>
            <a:ext cx="3780000" cy="3780000"/>
          </a:xfrm>
          <a:prstGeom prst="rect">
            <a:avLst/>
          </a:prstGeom>
          <a:solidFill>
            <a:srgbClr val="F0F2F5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5920000" y="503999"/>
            <a:ext cx="3780000" cy="378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1">
                <a:solidFill>
                  <a:srgbClr val="AA6E08"/>
                </a:solidFill>
              </a:rPr>
              <a:t>[ META 2026
Logo 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60000" y="648000"/>
            <a:ext cx="20160000" cy="234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800" b="1">
                <a:solidFill>
                  <a:srgbClr val="12264F"/>
                </a:solidFill>
              </a:rPr>
              <a:t>Paper Title: Replace with the Full Title of Your Contribution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860000" y="3060000"/>
            <a:ext cx="20160000" cy="64800"/>
          </a:xfrm>
          <a:prstGeom prst="rect">
            <a:avLst/>
          </a:prstGeom>
          <a:solidFill>
            <a:srgbClr val="AA6E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4860000" y="3204000"/>
            <a:ext cx="20160000" cy="172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200" b="1">
                <a:solidFill>
                  <a:srgbClr val="AA6E08"/>
                </a:solidFill>
              </a:rPr>
              <a:t>Author A.¹,  Author B.²,  Author C.¹,  Author D.³</a:t>
            </a:r>
          </a:p>
          <a:p>
            <a:r>
              <a:rPr sz="1500">
                <a:solidFill>
                  <a:srgbClr val="303038"/>
                </a:solidFill>
              </a:rPr>
              <a:t>¹ Department, University, City, Country   |   ² Department, University   |   ³ Department</a:t>
            </a:r>
          </a:p>
          <a:p>
            <a:r>
              <a:rPr sz="1400" i="1">
                <a:solidFill>
                  <a:srgbClr val="12264F"/>
                </a:solidFill>
              </a:rPr>
              <a:t>✉  corresponding@university.edu    ·    META 2026  ·  14–17 July 2026  ·  Trinity College Dublin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5256000"/>
            <a:ext cx="30275999" cy="33984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540000" y="5436000"/>
            <a:ext cx="9036000" cy="756000"/>
          </a:xfrm>
          <a:prstGeom prst="rect">
            <a:avLst/>
          </a:prstGeom>
          <a:solidFill>
            <a:srgbClr val="FBF3DF"/>
          </a:solidFill>
          <a:ln w="7620">
            <a:solidFill>
              <a:srgbClr val="E8D5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540000" y="5436000"/>
            <a:ext cx="198000" cy="756000"/>
          </a:xfrm>
          <a:prstGeom prst="rect">
            <a:avLst/>
          </a:prstGeom>
          <a:solidFill>
            <a:srgbClr val="AA6E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810000" y="5472000"/>
            <a:ext cx="8748000" cy="68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 b="1">
                <a:solidFill>
                  <a:srgbClr val="AA6E08"/>
                </a:solidFill>
              </a:rPr>
              <a:t>01  —  </a:t>
            </a:r>
            <a:r>
              <a:rPr sz="2200" b="1">
                <a:solidFill>
                  <a:srgbClr val="12264F"/>
                </a:solidFill>
              </a:rPr>
              <a:t>Introduction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40000" y="6192000"/>
            <a:ext cx="9036000" cy="8460000"/>
          </a:xfrm>
          <a:prstGeom prst="rect">
            <a:avLst/>
          </a:prstGeom>
          <a:solidFill>
            <a:srgbClr val="FFFFFF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540000" y="6192000"/>
            <a:ext cx="79200" cy="8460000"/>
          </a:xfrm>
          <a:prstGeom prst="rect">
            <a:avLst/>
          </a:prstGeom>
          <a:solidFill>
            <a:srgbClr val="0067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702000" y="6318000"/>
            <a:ext cx="8802000" cy="239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700">
                <a:solidFill>
                  <a:srgbClr val="303038"/>
                </a:solidFill>
              </a:rPr>
              <a:t>Provide the scientific context and motivation for your research.
State the problem your work addresses and the gap in current knowledge.
•  Key point 1: scientific context or prior work
•  Key point 2: remaining challenge
•  Key point 3: approach of this work
State the main objective of this contribution.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02000" y="8838000"/>
            <a:ext cx="8712000" cy="5453999"/>
          </a:xfrm>
          <a:prstGeom prst="rect">
            <a:avLst/>
          </a:prstGeom>
          <a:solidFill>
            <a:srgbClr val="F0F2F5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702000" y="11205000"/>
            <a:ext cx="8712000" cy="79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>
                <a:solidFill>
                  <a:srgbClr val="C8D4DE"/>
                </a:solidFill>
              </a:rPr>
              <a:t>[ Figure / Graph / Image ]
Replace with your content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02000" y="14346000"/>
            <a:ext cx="8802000" cy="32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i="1">
                <a:solidFill>
                  <a:srgbClr val="303038"/>
                </a:solidFill>
              </a:rPr>
              <a:t>Fig. X — Caption: describe figure, units, conditions, main observation.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40000" y="15012000"/>
            <a:ext cx="9036000" cy="756000"/>
          </a:xfrm>
          <a:prstGeom prst="rect">
            <a:avLst/>
          </a:prstGeom>
          <a:solidFill>
            <a:srgbClr val="FBF3DF"/>
          </a:solidFill>
          <a:ln w="7620">
            <a:solidFill>
              <a:srgbClr val="E8D5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540000" y="15012000"/>
            <a:ext cx="198000" cy="756000"/>
          </a:xfrm>
          <a:prstGeom prst="rect">
            <a:avLst/>
          </a:prstGeom>
          <a:solidFill>
            <a:srgbClr val="AA6E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810000" y="15048000"/>
            <a:ext cx="8748000" cy="68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 b="1">
                <a:solidFill>
                  <a:srgbClr val="AA6E08"/>
                </a:solidFill>
              </a:rPr>
              <a:t>02  —  </a:t>
            </a:r>
            <a:r>
              <a:rPr sz="2200" b="1">
                <a:solidFill>
                  <a:srgbClr val="12264F"/>
                </a:solidFill>
              </a:rPr>
              <a:t>Materials &amp; Methods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40000" y="15768000"/>
            <a:ext cx="9036000" cy="23291999"/>
          </a:xfrm>
          <a:prstGeom prst="rect">
            <a:avLst/>
          </a:prstGeom>
          <a:solidFill>
            <a:srgbClr val="FFFFFF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540000" y="15768000"/>
            <a:ext cx="79200" cy="23291999"/>
          </a:xfrm>
          <a:prstGeom prst="rect">
            <a:avLst/>
          </a:prstGeom>
          <a:solidFill>
            <a:srgbClr val="0067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702000" y="15894000"/>
            <a:ext cx="8802000" cy="68435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700">
                <a:solidFill>
                  <a:srgbClr val="303038"/>
                </a:solidFill>
              </a:rPr>
              <a:t>Describe your methodology, experimental protocol, or theoretical approach.
Include key parameters, materials, or simulation settings.
Justify design choices or algorithmic steps.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02000" y="22863600"/>
            <a:ext cx="8712000" cy="15836399"/>
          </a:xfrm>
          <a:prstGeom prst="rect">
            <a:avLst/>
          </a:prstGeom>
          <a:solidFill>
            <a:srgbClr val="F0F2F5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702000" y="30421800"/>
            <a:ext cx="8712000" cy="79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>
                <a:solidFill>
                  <a:srgbClr val="C8D4DE"/>
                </a:solidFill>
              </a:rPr>
              <a:t>[ Figure / Graph / Image ]
Replace with your content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2000" y="38754000"/>
            <a:ext cx="8802000" cy="32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i="1">
                <a:solidFill>
                  <a:srgbClr val="303038"/>
                </a:solidFill>
              </a:rPr>
              <a:t>Fig. X — Caption: describe figure, units, conditions, main observation.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0098000" y="5436000"/>
            <a:ext cx="9036000" cy="756000"/>
          </a:xfrm>
          <a:prstGeom prst="rect">
            <a:avLst/>
          </a:prstGeom>
          <a:solidFill>
            <a:srgbClr val="FBF3DF"/>
          </a:solidFill>
          <a:ln w="7620">
            <a:solidFill>
              <a:srgbClr val="E8D5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ectangle 33"/>
          <p:cNvSpPr/>
          <p:nvPr/>
        </p:nvSpPr>
        <p:spPr>
          <a:xfrm>
            <a:off x="10098000" y="5436000"/>
            <a:ext cx="198000" cy="756000"/>
          </a:xfrm>
          <a:prstGeom prst="rect">
            <a:avLst/>
          </a:prstGeom>
          <a:solidFill>
            <a:srgbClr val="AA6E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10368000" y="5472000"/>
            <a:ext cx="8748000" cy="68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 b="1">
                <a:solidFill>
                  <a:srgbClr val="AA6E08"/>
                </a:solidFill>
              </a:rPr>
              <a:t>03  —  </a:t>
            </a:r>
            <a:r>
              <a:rPr sz="2200" b="1">
                <a:solidFill>
                  <a:srgbClr val="12264F"/>
                </a:solidFill>
              </a:rPr>
              <a:t>Results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0098000" y="6192000"/>
            <a:ext cx="9036000" cy="12420000"/>
          </a:xfrm>
          <a:prstGeom prst="rect">
            <a:avLst/>
          </a:prstGeom>
          <a:solidFill>
            <a:srgbClr val="FFFFFF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Rectangle 36"/>
          <p:cNvSpPr/>
          <p:nvPr/>
        </p:nvSpPr>
        <p:spPr>
          <a:xfrm>
            <a:off x="10098000" y="6192000"/>
            <a:ext cx="79200" cy="12420000"/>
          </a:xfrm>
          <a:prstGeom prst="rect">
            <a:avLst/>
          </a:prstGeom>
          <a:solidFill>
            <a:srgbClr val="0067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10260000" y="6318000"/>
            <a:ext cx="8802000" cy="3581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700">
                <a:solidFill>
                  <a:srgbClr val="303038"/>
                </a:solidFill>
              </a:rPr>
              <a:t>Summarize the key result and the conditions under which it was obtained.
Reference the figure and highlight the most important finding.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0260000" y="10026000"/>
            <a:ext cx="8712000" cy="8225999"/>
          </a:xfrm>
          <a:prstGeom prst="rect">
            <a:avLst/>
          </a:prstGeom>
          <a:solidFill>
            <a:srgbClr val="F0F2F5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TextBox 39"/>
          <p:cNvSpPr txBox="1"/>
          <p:nvPr/>
        </p:nvSpPr>
        <p:spPr>
          <a:xfrm>
            <a:off x="10260000" y="13779000"/>
            <a:ext cx="8712000" cy="79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>
                <a:solidFill>
                  <a:srgbClr val="C8D4DE"/>
                </a:solidFill>
              </a:rPr>
              <a:t>[ Figure / Graph / Image ]
Replace with your content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0260000" y="18305999"/>
            <a:ext cx="8802000" cy="32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i="1">
                <a:solidFill>
                  <a:srgbClr val="303038"/>
                </a:solidFill>
              </a:rPr>
              <a:t>Fig. X — Caption: describe figure, units, conditions, main observation.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0098000" y="18972000"/>
            <a:ext cx="9036000" cy="756000"/>
          </a:xfrm>
          <a:prstGeom prst="rect">
            <a:avLst/>
          </a:prstGeom>
          <a:solidFill>
            <a:srgbClr val="FBF3DF"/>
          </a:solidFill>
          <a:ln w="7620">
            <a:solidFill>
              <a:srgbClr val="E8D5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Rectangle 42"/>
          <p:cNvSpPr/>
          <p:nvPr/>
        </p:nvSpPr>
        <p:spPr>
          <a:xfrm>
            <a:off x="10098000" y="18972000"/>
            <a:ext cx="198000" cy="756000"/>
          </a:xfrm>
          <a:prstGeom prst="rect">
            <a:avLst/>
          </a:prstGeom>
          <a:solidFill>
            <a:srgbClr val="AA6E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/>
          <p:cNvSpPr txBox="1"/>
          <p:nvPr/>
        </p:nvSpPr>
        <p:spPr>
          <a:xfrm>
            <a:off x="10368000" y="19008000"/>
            <a:ext cx="8748000" cy="68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 b="1">
                <a:solidFill>
                  <a:srgbClr val="AA6E08"/>
                </a:solidFill>
              </a:rPr>
              <a:t>04  —  </a:t>
            </a:r>
            <a:r>
              <a:rPr sz="2200" b="1">
                <a:solidFill>
                  <a:srgbClr val="12264F"/>
                </a:solidFill>
              </a:rPr>
              <a:t>Additional Results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0098000" y="19728000"/>
            <a:ext cx="9036000" cy="19332000"/>
          </a:xfrm>
          <a:prstGeom prst="rect">
            <a:avLst/>
          </a:prstGeom>
          <a:solidFill>
            <a:srgbClr val="FFFFFF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Rectangle 45"/>
          <p:cNvSpPr/>
          <p:nvPr/>
        </p:nvSpPr>
        <p:spPr>
          <a:xfrm>
            <a:off x="10098000" y="19728000"/>
            <a:ext cx="79200" cy="19332000"/>
          </a:xfrm>
          <a:prstGeom prst="rect">
            <a:avLst/>
          </a:prstGeom>
          <a:solidFill>
            <a:srgbClr val="0067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TextBox 46"/>
          <p:cNvSpPr txBox="1"/>
          <p:nvPr/>
        </p:nvSpPr>
        <p:spPr>
          <a:xfrm>
            <a:off x="10260000" y="19854000"/>
            <a:ext cx="8802000" cy="5655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700">
                <a:solidFill>
                  <a:srgbClr val="303038"/>
                </a:solidFill>
              </a:rPr>
              <a:t>Present secondary results, comparisons, or validation data.
Relate to main results and discuss consistency or contrast.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0260000" y="25635599"/>
            <a:ext cx="8712000" cy="13064400"/>
          </a:xfrm>
          <a:prstGeom prst="rect">
            <a:avLst/>
          </a:prstGeom>
          <a:solidFill>
            <a:srgbClr val="F0F2F5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TextBox 48"/>
          <p:cNvSpPr txBox="1"/>
          <p:nvPr/>
        </p:nvSpPr>
        <p:spPr>
          <a:xfrm>
            <a:off x="10260000" y="31807799"/>
            <a:ext cx="8712000" cy="79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>
                <a:solidFill>
                  <a:srgbClr val="C8D4DE"/>
                </a:solidFill>
              </a:rPr>
              <a:t>[ Figure / Graph / Image ]
Replace with your content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260000" y="38754000"/>
            <a:ext cx="8802000" cy="32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i="1">
                <a:solidFill>
                  <a:srgbClr val="303038"/>
                </a:solidFill>
              </a:rPr>
              <a:t>Fig. X — Caption: describe figure, units, conditions, main observation.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9656000" y="5436000"/>
            <a:ext cx="9036000" cy="756000"/>
          </a:xfrm>
          <a:prstGeom prst="rect">
            <a:avLst/>
          </a:prstGeom>
          <a:solidFill>
            <a:srgbClr val="FBF3DF"/>
          </a:solidFill>
          <a:ln w="7620">
            <a:solidFill>
              <a:srgbClr val="E8D5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Rectangle 51"/>
          <p:cNvSpPr/>
          <p:nvPr/>
        </p:nvSpPr>
        <p:spPr>
          <a:xfrm>
            <a:off x="19656000" y="5436000"/>
            <a:ext cx="198000" cy="756000"/>
          </a:xfrm>
          <a:prstGeom prst="rect">
            <a:avLst/>
          </a:prstGeom>
          <a:solidFill>
            <a:srgbClr val="AA6E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TextBox 52"/>
          <p:cNvSpPr txBox="1"/>
          <p:nvPr/>
        </p:nvSpPr>
        <p:spPr>
          <a:xfrm>
            <a:off x="19926000" y="5472000"/>
            <a:ext cx="8748000" cy="68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 b="1">
                <a:solidFill>
                  <a:srgbClr val="AA6E08"/>
                </a:solidFill>
              </a:rPr>
              <a:t>05  —  </a:t>
            </a:r>
            <a:r>
              <a:rPr sz="2200" b="1">
                <a:solidFill>
                  <a:srgbClr val="12264F"/>
                </a:solidFill>
              </a:rPr>
              <a:t>Discussion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9656000" y="6192000"/>
            <a:ext cx="9036000" cy="8640000"/>
          </a:xfrm>
          <a:prstGeom prst="rect">
            <a:avLst/>
          </a:prstGeom>
          <a:solidFill>
            <a:srgbClr val="FFFFFF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Rectangle 54"/>
          <p:cNvSpPr/>
          <p:nvPr/>
        </p:nvSpPr>
        <p:spPr>
          <a:xfrm>
            <a:off x="19656000" y="6192000"/>
            <a:ext cx="79200" cy="8640000"/>
          </a:xfrm>
          <a:prstGeom prst="rect">
            <a:avLst/>
          </a:prstGeom>
          <a:solidFill>
            <a:srgbClr val="0067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6" name="TextBox 55"/>
          <p:cNvSpPr txBox="1"/>
          <p:nvPr/>
        </p:nvSpPr>
        <p:spPr>
          <a:xfrm>
            <a:off x="19818000" y="6318000"/>
            <a:ext cx="8802000" cy="828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700">
                <a:solidFill>
                  <a:srgbClr val="303038"/>
                </a:solidFill>
              </a:rPr>
              <a:t>•  Comparison with state of the art
•  Physical or theoretical interpretation
•  Significance and novelty of the findings
•  Limitations and open questions
Connect your findings to established theory and highlight novelty.</a:t>
            </a:r>
          </a:p>
        </p:txBody>
      </p:sp>
      <p:sp>
        <p:nvSpPr>
          <p:cNvPr id="57" name="Rectangle 56"/>
          <p:cNvSpPr/>
          <p:nvPr/>
        </p:nvSpPr>
        <p:spPr>
          <a:xfrm>
            <a:off x="19656000" y="15192000"/>
            <a:ext cx="9036000" cy="756000"/>
          </a:xfrm>
          <a:prstGeom prst="rect">
            <a:avLst/>
          </a:prstGeom>
          <a:solidFill>
            <a:srgbClr val="FBF3DF"/>
          </a:solidFill>
          <a:ln w="7620">
            <a:solidFill>
              <a:srgbClr val="E8D5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19656000" y="15192000"/>
            <a:ext cx="198000" cy="756000"/>
          </a:xfrm>
          <a:prstGeom prst="rect">
            <a:avLst/>
          </a:prstGeom>
          <a:solidFill>
            <a:srgbClr val="AA6E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9" name="TextBox 58"/>
          <p:cNvSpPr txBox="1"/>
          <p:nvPr/>
        </p:nvSpPr>
        <p:spPr>
          <a:xfrm>
            <a:off x="19926000" y="15228000"/>
            <a:ext cx="8748000" cy="68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 b="1">
                <a:solidFill>
                  <a:srgbClr val="AA6E08"/>
                </a:solidFill>
              </a:rPr>
              <a:t>06  —  </a:t>
            </a:r>
            <a:r>
              <a:rPr sz="2200" b="1">
                <a:solidFill>
                  <a:srgbClr val="12264F"/>
                </a:solidFill>
              </a:rPr>
              <a:t>Conclusions</a:t>
            </a:r>
          </a:p>
        </p:txBody>
      </p:sp>
      <p:sp>
        <p:nvSpPr>
          <p:cNvPr id="60" name="Rectangle 59"/>
          <p:cNvSpPr/>
          <p:nvPr/>
        </p:nvSpPr>
        <p:spPr>
          <a:xfrm>
            <a:off x="19656000" y="15948000"/>
            <a:ext cx="9036000" cy="6660000"/>
          </a:xfrm>
          <a:prstGeom prst="rect">
            <a:avLst/>
          </a:prstGeom>
          <a:solidFill>
            <a:srgbClr val="FFFFFF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Rectangle 60"/>
          <p:cNvSpPr/>
          <p:nvPr/>
        </p:nvSpPr>
        <p:spPr>
          <a:xfrm>
            <a:off x="19656000" y="15948000"/>
            <a:ext cx="79200" cy="6660000"/>
          </a:xfrm>
          <a:prstGeom prst="rect">
            <a:avLst/>
          </a:prstGeom>
          <a:solidFill>
            <a:srgbClr val="0067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2" name="TextBox 61"/>
          <p:cNvSpPr txBox="1"/>
          <p:nvPr/>
        </p:nvSpPr>
        <p:spPr>
          <a:xfrm>
            <a:off x="19818000" y="16074000"/>
            <a:ext cx="8802000" cy="630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700">
                <a:solidFill>
                  <a:srgbClr val="303038"/>
                </a:solidFill>
              </a:rPr>
              <a:t>Summary of the main contributions:
✓  [Contribution 1: brief statement]
✓  [Contribution 2: brief statement]
✓  [Contribution 3: brief statement]
Outlook: briefly describe future directions and open problems.</a:t>
            </a:r>
          </a:p>
        </p:txBody>
      </p:sp>
      <p:sp>
        <p:nvSpPr>
          <p:cNvPr id="63" name="Rectangle 62"/>
          <p:cNvSpPr/>
          <p:nvPr/>
        </p:nvSpPr>
        <p:spPr>
          <a:xfrm>
            <a:off x="19656000" y="22968000"/>
            <a:ext cx="9036000" cy="756000"/>
          </a:xfrm>
          <a:prstGeom prst="rect">
            <a:avLst/>
          </a:prstGeom>
          <a:solidFill>
            <a:srgbClr val="FBF3DF"/>
          </a:solidFill>
          <a:ln w="7620">
            <a:solidFill>
              <a:srgbClr val="E8D5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4" name="Rectangle 63"/>
          <p:cNvSpPr/>
          <p:nvPr/>
        </p:nvSpPr>
        <p:spPr>
          <a:xfrm>
            <a:off x="19656000" y="22968000"/>
            <a:ext cx="198000" cy="756000"/>
          </a:xfrm>
          <a:prstGeom prst="rect">
            <a:avLst/>
          </a:prstGeom>
          <a:solidFill>
            <a:srgbClr val="AA6E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TextBox 64"/>
          <p:cNvSpPr txBox="1"/>
          <p:nvPr/>
        </p:nvSpPr>
        <p:spPr>
          <a:xfrm>
            <a:off x="19926000" y="23004000"/>
            <a:ext cx="8748000" cy="68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 b="1">
                <a:solidFill>
                  <a:srgbClr val="AA6E08"/>
                </a:solidFill>
              </a:rPr>
              <a:t>07  —  </a:t>
            </a:r>
            <a:r>
              <a:rPr sz="2200" b="1">
                <a:solidFill>
                  <a:srgbClr val="12264F"/>
                </a:solidFill>
              </a:rPr>
              <a:t>References</a:t>
            </a:r>
          </a:p>
        </p:txBody>
      </p:sp>
      <p:sp>
        <p:nvSpPr>
          <p:cNvPr id="66" name="Rectangle 65"/>
          <p:cNvSpPr/>
          <p:nvPr/>
        </p:nvSpPr>
        <p:spPr>
          <a:xfrm>
            <a:off x="19656000" y="23724000"/>
            <a:ext cx="9036000" cy="15335999"/>
          </a:xfrm>
          <a:prstGeom prst="rect">
            <a:avLst/>
          </a:prstGeom>
          <a:solidFill>
            <a:srgbClr val="FFFFFF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Rectangle 66"/>
          <p:cNvSpPr/>
          <p:nvPr/>
        </p:nvSpPr>
        <p:spPr>
          <a:xfrm>
            <a:off x="19656000" y="23724000"/>
            <a:ext cx="79200" cy="15335999"/>
          </a:xfrm>
          <a:prstGeom prst="rect">
            <a:avLst/>
          </a:prstGeom>
          <a:solidFill>
            <a:srgbClr val="0067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8" name="TextBox 67"/>
          <p:cNvSpPr txBox="1"/>
          <p:nvPr/>
        </p:nvSpPr>
        <p:spPr>
          <a:xfrm>
            <a:off x="19818000" y="23832000"/>
            <a:ext cx="8802000" cy="15155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sz="1400">
                <a:solidFill>
                  <a:srgbClr val="303038"/>
                </a:solidFill>
              </a:rPr>
              <a:t>[1]  A. Author, B. Author, Title of paper, Journal Name, vol. X, pp. xx-xx, Year.</a:t>
            </a:r>
          </a:p>
          <a:p>
            <a:pPr>
              <a:spcAft>
                <a:spcPts val="900"/>
              </a:spcAft>
            </a:pPr>
            <a:r>
              <a:rPr sz="1400">
                <a:solidFill>
                  <a:srgbClr val="303038"/>
                </a:solidFill>
              </a:rPr>
              <a:t>[2]  A. Author et al., Title, in Proc. Conf. Name, City, Year, pp. xx-xx.</a:t>
            </a:r>
          </a:p>
          <a:p>
            <a:pPr>
              <a:spcAft>
                <a:spcPts val="900"/>
              </a:spcAft>
            </a:pPr>
            <a:r>
              <a:rPr sz="1400">
                <a:solidFill>
                  <a:srgbClr val="303038"/>
                </a:solidFill>
              </a:rPr>
              <a:t>[3]  A. Author, Title, Phys. Rev. Lett., vol. X, Year.</a:t>
            </a:r>
          </a:p>
          <a:p>
            <a:pPr>
              <a:spcAft>
                <a:spcPts val="900"/>
              </a:spcAft>
            </a:pPr>
            <a:r>
              <a:rPr sz="1400">
                <a:solidFill>
                  <a:srgbClr val="303038"/>
                </a:solidFill>
              </a:rPr>
              <a:t>[4]  A. Author, Title, Nature Photonics, vol. X, Year.</a:t>
            </a:r>
          </a:p>
          <a:p>
            <a:pPr>
              <a:spcAft>
                <a:spcPts val="900"/>
              </a:spcAft>
            </a:pPr>
            <a:r>
              <a:rPr sz="1400">
                <a:solidFill>
                  <a:srgbClr val="303038"/>
                </a:solidFill>
              </a:rPr>
              <a:t>[5]  A. Author, Title, ACS Nano, vol. X, Year.</a:t>
            </a:r>
          </a:p>
        </p:txBody>
      </p:sp>
      <p:sp>
        <p:nvSpPr>
          <p:cNvPr id="69" name="Rectangle 68"/>
          <p:cNvSpPr/>
          <p:nvPr/>
        </p:nvSpPr>
        <p:spPr>
          <a:xfrm>
            <a:off x="0" y="39240000"/>
            <a:ext cx="30275999" cy="79200"/>
          </a:xfrm>
          <a:prstGeom prst="rect">
            <a:avLst/>
          </a:prstGeom>
          <a:solidFill>
            <a:srgbClr val="AA6E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Rectangle 69"/>
          <p:cNvSpPr/>
          <p:nvPr/>
        </p:nvSpPr>
        <p:spPr>
          <a:xfrm>
            <a:off x="0" y="39319200"/>
            <a:ext cx="30275999" cy="100800"/>
          </a:xfrm>
          <a:prstGeom prst="rect">
            <a:avLst/>
          </a:prstGeom>
          <a:solidFill>
            <a:srgbClr val="1226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Rectangle 70"/>
          <p:cNvSpPr/>
          <p:nvPr/>
        </p:nvSpPr>
        <p:spPr>
          <a:xfrm>
            <a:off x="0" y="39420000"/>
            <a:ext cx="30275999" cy="3311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Rectangle 71"/>
          <p:cNvSpPr/>
          <p:nvPr/>
        </p:nvSpPr>
        <p:spPr>
          <a:xfrm>
            <a:off x="3060000" y="39600000"/>
            <a:ext cx="28800" cy="2520000"/>
          </a:xfrm>
          <a:prstGeom prst="rect">
            <a:avLst/>
          </a:prstGeom>
          <a:solidFill>
            <a:srgbClr val="E8D5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Rectangle 72"/>
          <p:cNvSpPr/>
          <p:nvPr/>
        </p:nvSpPr>
        <p:spPr>
          <a:xfrm>
            <a:off x="18540000" y="39600000"/>
            <a:ext cx="28800" cy="2520000"/>
          </a:xfrm>
          <a:prstGeom prst="rect">
            <a:avLst/>
          </a:prstGeom>
          <a:solidFill>
            <a:srgbClr val="E8D5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4" name="Rectangle 73"/>
          <p:cNvSpPr/>
          <p:nvPr/>
        </p:nvSpPr>
        <p:spPr>
          <a:xfrm>
            <a:off x="26100000" y="39600000"/>
            <a:ext cx="28800" cy="2520000"/>
          </a:xfrm>
          <a:prstGeom prst="rect">
            <a:avLst/>
          </a:prstGeom>
          <a:solidFill>
            <a:srgbClr val="E8D5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5" name="Rectangle 74"/>
          <p:cNvSpPr/>
          <p:nvPr/>
        </p:nvSpPr>
        <p:spPr>
          <a:xfrm>
            <a:off x="648000" y="39708000"/>
            <a:ext cx="1980000" cy="1980000"/>
          </a:xfrm>
          <a:prstGeom prst="rect">
            <a:avLst/>
          </a:prstGeom>
          <a:solidFill>
            <a:srgbClr val="F0F2F5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6" name="TextBox 75"/>
          <p:cNvSpPr txBox="1"/>
          <p:nvPr/>
        </p:nvSpPr>
        <p:spPr>
          <a:xfrm>
            <a:off x="648000" y="40536000"/>
            <a:ext cx="1980000" cy="54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>
                <a:solidFill>
                  <a:srgbClr val="C8D4DE"/>
                </a:solidFill>
              </a:rPr>
              <a:t>QR Code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48000" y="41760000"/>
            <a:ext cx="1980000" cy="43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>
                <a:solidFill>
                  <a:srgbClr val="303038"/>
                </a:solidFill>
              </a:rPr>
              <a:t>Link to paper / project page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600000" y="39708000"/>
            <a:ext cx="14220000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600" b="1" dirty="0">
                <a:solidFill>
                  <a:srgbClr val="12264F"/>
                </a:solidFill>
              </a:rPr>
              <a:t>Contact:</a:t>
            </a:r>
          </a:p>
          <a:p>
            <a:r>
              <a:rPr sz="1500" dirty="0">
                <a:solidFill>
                  <a:srgbClr val="303038"/>
                </a:solidFill>
              </a:rPr>
              <a:t>✉  </a:t>
            </a:r>
            <a:r>
              <a:rPr sz="1500" dirty="0" err="1">
                <a:solidFill>
                  <a:srgbClr val="303038"/>
                </a:solidFill>
              </a:rPr>
              <a:t>corresponding@university.edu</a:t>
            </a:r>
            <a:endParaRPr sz="1500" dirty="0">
              <a:solidFill>
                <a:srgbClr val="303038"/>
              </a:solidFill>
            </a:endParaRPr>
          </a:p>
          <a:p>
            <a:endParaRPr sz="1500" dirty="0">
              <a:solidFill>
                <a:srgbClr val="303038"/>
              </a:solidFill>
            </a:endParaRPr>
          </a:p>
          <a:p>
            <a:r>
              <a:rPr sz="1200" dirty="0">
                <a:solidFill>
                  <a:srgbClr val="C8D4DE"/>
                </a:solidFill>
              </a:rPr>
              <a:t>Authors may use their own poster template, provided the META 2026 logo is clearly visible.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9260000" y="39708000"/>
            <a:ext cx="6300000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600" b="1" dirty="0">
                <a:solidFill>
                  <a:srgbClr val="12264F"/>
                </a:solidFill>
              </a:rPr>
              <a:t>META 2026</a:t>
            </a:r>
          </a:p>
          <a:p>
            <a:r>
              <a:rPr lang="fr-FR" sz="1300">
                <a:solidFill>
                  <a:srgbClr val="303038"/>
                </a:solidFill>
              </a:rPr>
              <a:t>T</a:t>
            </a:r>
            <a:r>
              <a:rPr sz="1300">
                <a:solidFill>
                  <a:srgbClr val="303038"/>
                </a:solidFill>
              </a:rPr>
              <a:t>he 16th International Conference on</a:t>
            </a:r>
          </a:p>
          <a:p>
            <a:r>
              <a:rPr sz="1300" dirty="0">
                <a:solidFill>
                  <a:srgbClr val="303038"/>
                </a:solidFill>
              </a:rPr>
              <a:t>Metamaterials, Photonic Crystals and </a:t>
            </a:r>
            <a:r>
              <a:rPr sz="1300" dirty="0" err="1">
                <a:solidFill>
                  <a:srgbClr val="303038"/>
                </a:solidFill>
              </a:rPr>
              <a:t>Plasmonics</a:t>
            </a:r>
            <a:endParaRPr sz="1300" dirty="0">
              <a:solidFill>
                <a:srgbClr val="303038"/>
              </a:solidFill>
            </a:endParaRPr>
          </a:p>
          <a:p>
            <a:r>
              <a:rPr sz="1500" dirty="0">
                <a:solidFill>
                  <a:srgbClr val="AA6E08"/>
                </a:solidFill>
              </a:rPr>
              <a:t>14-17 July 2026</a:t>
            </a:r>
          </a:p>
          <a:p>
            <a:r>
              <a:rPr sz="1400" dirty="0">
                <a:solidFill>
                  <a:srgbClr val="303038"/>
                </a:solidFill>
              </a:rPr>
              <a:t>Trinity College Dublin, Ireland</a:t>
            </a:r>
          </a:p>
        </p:txBody>
      </p:sp>
      <p:sp>
        <p:nvSpPr>
          <p:cNvPr id="80" name="Rectangle 79"/>
          <p:cNvSpPr/>
          <p:nvPr/>
        </p:nvSpPr>
        <p:spPr>
          <a:xfrm>
            <a:off x="26460000" y="39708000"/>
            <a:ext cx="3240000" cy="1872000"/>
          </a:xfrm>
          <a:prstGeom prst="rect">
            <a:avLst/>
          </a:prstGeom>
          <a:solidFill>
            <a:srgbClr val="F0F2F5"/>
          </a:solidFill>
          <a:ln w="6350">
            <a:solidFill>
              <a:srgbClr val="C8D4D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1" name="TextBox 80"/>
          <p:cNvSpPr txBox="1"/>
          <p:nvPr/>
        </p:nvSpPr>
        <p:spPr>
          <a:xfrm>
            <a:off x="26460000" y="40428000"/>
            <a:ext cx="3240000" cy="7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>
                <a:solidFill>
                  <a:srgbClr val="C8D4DE"/>
                </a:solidFill>
              </a:rPr>
              <a:t>Institution
Logo</a:t>
            </a:r>
          </a:p>
        </p:txBody>
      </p:sp>
      <p:sp>
        <p:nvSpPr>
          <p:cNvPr id="82" name="Rectangle 81"/>
          <p:cNvSpPr/>
          <p:nvPr/>
        </p:nvSpPr>
        <p:spPr>
          <a:xfrm>
            <a:off x="0" y="42480000"/>
            <a:ext cx="30275999" cy="180000"/>
          </a:xfrm>
          <a:prstGeom prst="rect">
            <a:avLst/>
          </a:prstGeom>
          <a:solidFill>
            <a:srgbClr val="1226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Rectangle 82"/>
          <p:cNvSpPr/>
          <p:nvPr/>
        </p:nvSpPr>
        <p:spPr>
          <a:xfrm>
            <a:off x="0" y="42660000"/>
            <a:ext cx="30275999" cy="144000"/>
          </a:xfrm>
          <a:prstGeom prst="rect">
            <a:avLst/>
          </a:prstGeom>
          <a:solidFill>
            <a:srgbClr val="AA6E0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4" name="Image 83">
            <a:extLst>
              <a:ext uri="{FF2B5EF4-FFF2-40B4-BE49-F238E27FC236}">
                <a16:creationId xmlns:a16="http://schemas.microsoft.com/office/drawing/2014/main" id="{43782708-62A9-A046-B605-2AC7D5AB88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0000" y="536000"/>
            <a:ext cx="3780000" cy="3780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606</Words>
  <Application>Microsoft Macintosh PowerPoint</Application>
  <PresentationFormat>Personnalisé</PresentationFormat>
  <Paragraphs>44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/>
  <cp:keywords/>
  <dc:description>generated using python-pptx</dc:description>
  <cp:lastModifiedBy>Microsoft Office User</cp:lastModifiedBy>
  <cp:revision>2</cp:revision>
  <dcterms:created xsi:type="dcterms:W3CDTF">2013-01-27T09:14:16Z</dcterms:created>
  <dcterms:modified xsi:type="dcterms:W3CDTF">2026-04-27T10:42:50Z</dcterms:modified>
  <cp:category/>
</cp:coreProperties>
</file>